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5"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276" r:id="rId27"/>
    <p:sldId id="285" r:id="rId28"/>
    <p:sldId id="286" r:id="rId29"/>
    <p:sldId id="289" r:id="rId30"/>
    <p:sldId id="287" r:id="rId31"/>
    <p:sldId id="288" r:id="rId32"/>
    <p:sldId id="290" r:id="rId33"/>
    <p:sldId id="282" r:id="rId34"/>
    <p:sldId id="291" r:id="rId35"/>
    <p:sldId id="293" r:id="rId36"/>
    <p:sldId id="29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8" d="100"/>
          <a:sy n="48" d="100"/>
        </p:scale>
        <p:origin x="-64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A520F1-9EDC-4D47-B8EF-2CA9AFCB89F3}" type="datetimeFigureOut">
              <a:rPr lang="en-US" smtClean="0"/>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376F2-C341-D04D-B28C-721DF04DFB35}" type="slidenum">
              <a:rPr lang="en-US" smtClean="0"/>
              <a:t>‹#›</a:t>
            </a:fld>
            <a:endParaRPr lang="en-US"/>
          </a:p>
        </p:txBody>
      </p:sp>
    </p:spTree>
    <p:extLst>
      <p:ext uri="{BB962C8B-B14F-4D97-AF65-F5344CB8AC3E}">
        <p14:creationId xmlns:p14="http://schemas.microsoft.com/office/powerpoint/2010/main" val="53557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520F1-9EDC-4D47-B8EF-2CA9AFCB89F3}" type="datetimeFigureOut">
              <a:rPr lang="en-US" smtClean="0"/>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376F2-C341-D04D-B28C-721DF04DFB35}" type="slidenum">
              <a:rPr lang="en-US" smtClean="0"/>
              <a:t>‹#›</a:t>
            </a:fld>
            <a:endParaRPr lang="en-US"/>
          </a:p>
        </p:txBody>
      </p:sp>
    </p:spTree>
    <p:extLst>
      <p:ext uri="{BB962C8B-B14F-4D97-AF65-F5344CB8AC3E}">
        <p14:creationId xmlns:p14="http://schemas.microsoft.com/office/powerpoint/2010/main" val="327460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520F1-9EDC-4D47-B8EF-2CA9AFCB89F3}" type="datetimeFigureOut">
              <a:rPr lang="en-US" smtClean="0"/>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376F2-C341-D04D-B28C-721DF04DFB35}" type="slidenum">
              <a:rPr lang="en-US" smtClean="0"/>
              <a:t>‹#›</a:t>
            </a:fld>
            <a:endParaRPr lang="en-US"/>
          </a:p>
        </p:txBody>
      </p:sp>
    </p:spTree>
    <p:extLst>
      <p:ext uri="{BB962C8B-B14F-4D97-AF65-F5344CB8AC3E}">
        <p14:creationId xmlns:p14="http://schemas.microsoft.com/office/powerpoint/2010/main" val="36825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520F1-9EDC-4D47-B8EF-2CA9AFCB89F3}" type="datetimeFigureOut">
              <a:rPr lang="en-US" smtClean="0"/>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376F2-C341-D04D-B28C-721DF04DFB35}" type="slidenum">
              <a:rPr lang="en-US" smtClean="0"/>
              <a:t>‹#›</a:t>
            </a:fld>
            <a:endParaRPr lang="en-US"/>
          </a:p>
        </p:txBody>
      </p:sp>
    </p:spTree>
    <p:extLst>
      <p:ext uri="{BB962C8B-B14F-4D97-AF65-F5344CB8AC3E}">
        <p14:creationId xmlns:p14="http://schemas.microsoft.com/office/powerpoint/2010/main" val="130000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A520F1-9EDC-4D47-B8EF-2CA9AFCB89F3}" type="datetimeFigureOut">
              <a:rPr lang="en-US" smtClean="0"/>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376F2-C341-D04D-B28C-721DF04DFB35}" type="slidenum">
              <a:rPr lang="en-US" smtClean="0"/>
              <a:t>‹#›</a:t>
            </a:fld>
            <a:endParaRPr lang="en-US"/>
          </a:p>
        </p:txBody>
      </p:sp>
    </p:spTree>
    <p:extLst>
      <p:ext uri="{BB962C8B-B14F-4D97-AF65-F5344CB8AC3E}">
        <p14:creationId xmlns:p14="http://schemas.microsoft.com/office/powerpoint/2010/main" val="155913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A520F1-9EDC-4D47-B8EF-2CA9AFCB89F3}" type="datetimeFigureOut">
              <a:rPr lang="en-US" smtClean="0"/>
              <a:t>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376F2-C341-D04D-B28C-721DF04DFB35}" type="slidenum">
              <a:rPr lang="en-US" smtClean="0"/>
              <a:t>‹#›</a:t>
            </a:fld>
            <a:endParaRPr lang="en-US"/>
          </a:p>
        </p:txBody>
      </p:sp>
    </p:spTree>
    <p:extLst>
      <p:ext uri="{BB962C8B-B14F-4D97-AF65-F5344CB8AC3E}">
        <p14:creationId xmlns:p14="http://schemas.microsoft.com/office/powerpoint/2010/main" val="82923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A520F1-9EDC-4D47-B8EF-2CA9AFCB89F3}" type="datetimeFigureOut">
              <a:rPr lang="en-US" smtClean="0"/>
              <a:t>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6376F2-C341-D04D-B28C-721DF04DFB35}" type="slidenum">
              <a:rPr lang="en-US" smtClean="0"/>
              <a:t>‹#›</a:t>
            </a:fld>
            <a:endParaRPr lang="en-US"/>
          </a:p>
        </p:txBody>
      </p:sp>
    </p:spTree>
    <p:extLst>
      <p:ext uri="{BB962C8B-B14F-4D97-AF65-F5344CB8AC3E}">
        <p14:creationId xmlns:p14="http://schemas.microsoft.com/office/powerpoint/2010/main" val="297753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A520F1-9EDC-4D47-B8EF-2CA9AFCB89F3}" type="datetimeFigureOut">
              <a:rPr lang="en-US" smtClean="0"/>
              <a:t>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6376F2-C341-D04D-B28C-721DF04DFB35}" type="slidenum">
              <a:rPr lang="en-US" smtClean="0"/>
              <a:t>‹#›</a:t>
            </a:fld>
            <a:endParaRPr lang="en-US"/>
          </a:p>
        </p:txBody>
      </p:sp>
    </p:spTree>
    <p:extLst>
      <p:ext uri="{BB962C8B-B14F-4D97-AF65-F5344CB8AC3E}">
        <p14:creationId xmlns:p14="http://schemas.microsoft.com/office/powerpoint/2010/main" val="53305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520F1-9EDC-4D47-B8EF-2CA9AFCB89F3}" type="datetimeFigureOut">
              <a:rPr lang="en-US" smtClean="0"/>
              <a:t>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6376F2-C341-D04D-B28C-721DF04DFB35}" type="slidenum">
              <a:rPr lang="en-US" smtClean="0"/>
              <a:t>‹#›</a:t>
            </a:fld>
            <a:endParaRPr lang="en-US"/>
          </a:p>
        </p:txBody>
      </p:sp>
    </p:spTree>
    <p:extLst>
      <p:ext uri="{BB962C8B-B14F-4D97-AF65-F5344CB8AC3E}">
        <p14:creationId xmlns:p14="http://schemas.microsoft.com/office/powerpoint/2010/main" val="135911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520F1-9EDC-4D47-B8EF-2CA9AFCB89F3}" type="datetimeFigureOut">
              <a:rPr lang="en-US" smtClean="0"/>
              <a:t>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376F2-C341-D04D-B28C-721DF04DFB35}" type="slidenum">
              <a:rPr lang="en-US" smtClean="0"/>
              <a:t>‹#›</a:t>
            </a:fld>
            <a:endParaRPr lang="en-US"/>
          </a:p>
        </p:txBody>
      </p:sp>
    </p:spTree>
    <p:extLst>
      <p:ext uri="{BB962C8B-B14F-4D97-AF65-F5344CB8AC3E}">
        <p14:creationId xmlns:p14="http://schemas.microsoft.com/office/powerpoint/2010/main" val="521345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520F1-9EDC-4D47-B8EF-2CA9AFCB89F3}" type="datetimeFigureOut">
              <a:rPr lang="en-US" smtClean="0"/>
              <a:t>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376F2-C341-D04D-B28C-721DF04DFB35}" type="slidenum">
              <a:rPr lang="en-US" smtClean="0"/>
              <a:t>‹#›</a:t>
            </a:fld>
            <a:endParaRPr lang="en-US"/>
          </a:p>
        </p:txBody>
      </p:sp>
    </p:spTree>
    <p:extLst>
      <p:ext uri="{BB962C8B-B14F-4D97-AF65-F5344CB8AC3E}">
        <p14:creationId xmlns:p14="http://schemas.microsoft.com/office/powerpoint/2010/main" val="20661849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520F1-9EDC-4D47-B8EF-2CA9AFCB89F3}" type="datetimeFigureOut">
              <a:rPr lang="en-US" smtClean="0"/>
              <a:t>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376F2-C341-D04D-B28C-721DF04DFB35}" type="slidenum">
              <a:rPr lang="en-US" smtClean="0"/>
              <a:t>‹#›</a:t>
            </a:fld>
            <a:endParaRPr lang="en-US"/>
          </a:p>
        </p:txBody>
      </p:sp>
    </p:spTree>
    <p:extLst>
      <p:ext uri="{BB962C8B-B14F-4D97-AF65-F5344CB8AC3E}">
        <p14:creationId xmlns:p14="http://schemas.microsoft.com/office/powerpoint/2010/main" val="2694492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916" y="-27020"/>
            <a:ext cx="8229600" cy="1143000"/>
          </a:xfrm>
        </p:spPr>
        <p:txBody>
          <a:bodyPr/>
          <a:lstStyle/>
          <a:p>
            <a:r>
              <a:rPr lang="en-US" dirty="0" smtClean="0">
                <a:latin typeface="Garamond"/>
                <a:cs typeface="Garamond"/>
              </a:rPr>
              <a:t>The question to start with…</a:t>
            </a:r>
            <a:endParaRPr lang="en-US" dirty="0">
              <a:latin typeface="Garamond"/>
              <a:cs typeface="Garamond"/>
            </a:endParaRPr>
          </a:p>
        </p:txBody>
      </p:sp>
      <p:sp>
        <p:nvSpPr>
          <p:cNvPr id="3" name="Content Placeholder 2"/>
          <p:cNvSpPr>
            <a:spLocks noGrp="1"/>
          </p:cNvSpPr>
          <p:nvPr>
            <p:ph idx="1"/>
          </p:nvPr>
        </p:nvSpPr>
        <p:spPr>
          <a:xfrm>
            <a:off x="457200" y="1115980"/>
            <a:ext cx="8229600" cy="4525963"/>
          </a:xfrm>
        </p:spPr>
        <p:txBody>
          <a:bodyPr>
            <a:normAutofit/>
          </a:bodyPr>
          <a:lstStyle/>
          <a:p>
            <a:pPr marL="0" indent="0" algn="ctr">
              <a:buNone/>
            </a:pPr>
            <a:r>
              <a:rPr lang="en-US" sz="3600" b="1" dirty="0" smtClean="0">
                <a:latin typeface="Garamond"/>
                <a:cs typeface="Garamond"/>
              </a:rPr>
              <a:t>What the heck is “poetry”?</a:t>
            </a:r>
            <a:endParaRPr lang="en-US" sz="3600" b="1" dirty="0">
              <a:latin typeface="Garamond"/>
              <a:cs typeface="Garamond"/>
            </a:endParaRPr>
          </a:p>
        </p:txBody>
      </p:sp>
      <p:pic>
        <p:nvPicPr>
          <p:cNvPr id="4" name="Picture 3"/>
          <p:cNvPicPr>
            <a:picLocks noChangeAspect="1"/>
          </p:cNvPicPr>
          <p:nvPr/>
        </p:nvPicPr>
        <p:blipFill>
          <a:blip r:embed="rId2"/>
          <a:stretch>
            <a:fillRect/>
          </a:stretch>
        </p:blipFill>
        <p:spPr>
          <a:xfrm>
            <a:off x="2374900" y="2104929"/>
            <a:ext cx="4394200" cy="3810000"/>
          </a:xfrm>
          <a:prstGeom prst="rect">
            <a:avLst/>
          </a:prstGeom>
        </p:spPr>
      </p:pic>
    </p:spTree>
    <p:extLst>
      <p:ext uri="{BB962C8B-B14F-4D97-AF65-F5344CB8AC3E}">
        <p14:creationId xmlns:p14="http://schemas.microsoft.com/office/powerpoint/2010/main" val="387990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317" y="101262"/>
            <a:ext cx="8229600" cy="4525963"/>
          </a:xfrm>
        </p:spPr>
        <p:txBody>
          <a:bodyPr/>
          <a:lstStyle/>
          <a:p>
            <a:r>
              <a:rPr lang="en-US" b="1" dirty="0" smtClean="0">
                <a:solidFill>
                  <a:srgbClr val="008000"/>
                </a:solidFill>
                <a:latin typeface="Garamond"/>
                <a:cs typeface="Garamond"/>
              </a:rPr>
              <a:t>Poetry reflects. </a:t>
            </a:r>
            <a:r>
              <a:rPr lang="en-US" dirty="0" smtClean="0">
                <a:latin typeface="Garamond"/>
                <a:cs typeface="Garamond"/>
              </a:rPr>
              <a:t>Poetry sometimes puts readers right into a poet’s head and heart, allowing us to share the poet’s thoughts and feelings. </a:t>
            </a:r>
            <a:endParaRPr lang="en-US" dirty="0">
              <a:latin typeface="Garamond"/>
              <a:cs typeface="Garamond"/>
            </a:endParaRPr>
          </a:p>
        </p:txBody>
      </p:sp>
      <p:pic>
        <p:nvPicPr>
          <p:cNvPr id="4" name="Picture 3" descr="tumblr_m2km1pVeMM1r0men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512" y="2364244"/>
            <a:ext cx="5529596" cy="3870717"/>
          </a:xfrm>
          <a:prstGeom prst="rect">
            <a:avLst/>
          </a:prstGeom>
        </p:spPr>
      </p:pic>
    </p:spTree>
    <p:extLst>
      <p:ext uri="{BB962C8B-B14F-4D97-AF65-F5344CB8AC3E}">
        <p14:creationId xmlns:p14="http://schemas.microsoft.com/office/powerpoint/2010/main" val="521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566"/>
            <a:ext cx="8229600" cy="4525963"/>
          </a:xfrm>
        </p:spPr>
        <p:txBody>
          <a:bodyPr/>
          <a:lstStyle/>
          <a:p>
            <a:r>
              <a:rPr lang="en-US" b="1" dirty="0" smtClean="0">
                <a:solidFill>
                  <a:srgbClr val="008000"/>
                </a:solidFill>
                <a:latin typeface="Garamond"/>
                <a:cs typeface="Garamond"/>
              </a:rPr>
              <a:t>Poetry remembers. </a:t>
            </a:r>
            <a:r>
              <a:rPr lang="en-US" dirty="0" smtClean="0">
                <a:latin typeface="Garamond"/>
                <a:cs typeface="Garamond"/>
              </a:rPr>
              <a:t>Poet William Butler Yeats called memory the wellspring of poetry. In one sense, a poem can come from nowhere else but the past. Poems can be acts of preservations, saying forever what has gone by, what will never happen in quite the same way again.</a:t>
            </a:r>
            <a:endParaRPr lang="en-US" dirty="0">
              <a:latin typeface="Garamond"/>
              <a:cs typeface="Garamond"/>
            </a:endParaRPr>
          </a:p>
        </p:txBody>
      </p:sp>
      <p:pic>
        <p:nvPicPr>
          <p:cNvPr id="5" name="Picture 4" descr="william-butler-yeats-by-reemerv[16209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863" y="3174779"/>
            <a:ext cx="2762416" cy="3683221"/>
          </a:xfrm>
          <a:prstGeom prst="rect">
            <a:avLst/>
          </a:prstGeom>
        </p:spPr>
      </p:pic>
    </p:spTree>
    <p:extLst>
      <p:ext uri="{BB962C8B-B14F-4D97-AF65-F5344CB8AC3E}">
        <p14:creationId xmlns:p14="http://schemas.microsoft.com/office/powerpoint/2010/main" val="9614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573"/>
            <a:ext cx="8229600" cy="4525963"/>
          </a:xfrm>
        </p:spPr>
        <p:txBody>
          <a:bodyPr/>
          <a:lstStyle/>
          <a:p>
            <a:r>
              <a:rPr lang="en-US" b="1" dirty="0" smtClean="0">
                <a:solidFill>
                  <a:srgbClr val="008000"/>
                </a:solidFill>
                <a:latin typeface="Garamond"/>
                <a:cs typeface="Garamond"/>
              </a:rPr>
              <a:t>Poetry expresses, embodies, and kindles emotions. </a:t>
            </a:r>
            <a:r>
              <a:rPr lang="en-US" dirty="0" smtClean="0">
                <a:latin typeface="Garamond"/>
                <a:cs typeface="Garamond"/>
              </a:rPr>
              <a:t>In reading poetry, you may find a companion, someone who also has felt what you have felt. Poems can touch you and connect you to what is best in you, whether it be outrage at injustice, sorrow for another’s loss, or joy for another’s good fortune.</a:t>
            </a:r>
            <a:endParaRPr lang="en-US" dirty="0">
              <a:latin typeface="Garamond"/>
              <a:cs typeface="Garamond"/>
            </a:endParaRPr>
          </a:p>
        </p:txBody>
      </p:sp>
      <p:pic>
        <p:nvPicPr>
          <p:cNvPr id="4" name="Picture 3" descr="LANGUAGEpoet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275" y="3836035"/>
            <a:ext cx="6193257" cy="2743322"/>
          </a:xfrm>
          <a:prstGeom prst="rect">
            <a:avLst/>
          </a:prstGeom>
        </p:spPr>
      </p:pic>
    </p:spTree>
    <p:extLst>
      <p:ext uri="{BB962C8B-B14F-4D97-AF65-F5344CB8AC3E}">
        <p14:creationId xmlns:p14="http://schemas.microsoft.com/office/powerpoint/2010/main" val="2107063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13"/>
            <a:ext cx="8229600" cy="4525963"/>
          </a:xfrm>
        </p:spPr>
        <p:txBody>
          <a:bodyPr>
            <a:normAutofit/>
          </a:bodyPr>
          <a:lstStyle/>
          <a:p>
            <a:r>
              <a:rPr lang="en-US" b="1" dirty="0" smtClean="0">
                <a:solidFill>
                  <a:srgbClr val="008000"/>
                </a:solidFill>
                <a:latin typeface="Garamond"/>
                <a:cs typeface="Garamond"/>
              </a:rPr>
              <a:t>Poetry celebrates language. </a:t>
            </a:r>
            <a:r>
              <a:rPr lang="en-US" dirty="0" smtClean="0">
                <a:latin typeface="Garamond"/>
                <a:cs typeface="Garamond"/>
              </a:rPr>
              <a:t>Poets live in language. Words are as real to them as a cup of coffee. They use language to draw us past the words themselves and into the mystery of experience. Yet poets also draw our attention to language by uncommon uses of words and phrases. </a:t>
            </a:r>
          </a:p>
        </p:txBody>
      </p:sp>
      <p:pic>
        <p:nvPicPr>
          <p:cNvPr id="4" name="Picture 3" descr="jonedwardscommonplace-290x3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5777" y="3259429"/>
            <a:ext cx="3152128" cy="3260822"/>
          </a:xfrm>
          <a:prstGeom prst="rect">
            <a:avLst/>
          </a:prstGeom>
        </p:spPr>
      </p:pic>
      <p:pic>
        <p:nvPicPr>
          <p:cNvPr id="5" name="Picture 4" descr="dict-lea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419" y="3619930"/>
            <a:ext cx="2032000" cy="2730500"/>
          </a:xfrm>
          <a:prstGeom prst="rect">
            <a:avLst/>
          </a:prstGeom>
        </p:spPr>
      </p:pic>
    </p:spTree>
    <p:extLst>
      <p:ext uri="{BB962C8B-B14F-4D97-AF65-F5344CB8AC3E}">
        <p14:creationId xmlns:p14="http://schemas.microsoft.com/office/powerpoint/2010/main" val="1530870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28" y="66641"/>
            <a:ext cx="8538172" cy="1143000"/>
          </a:xfrm>
        </p:spPr>
        <p:txBody>
          <a:bodyPr>
            <a:normAutofit fontScale="90000"/>
          </a:bodyPr>
          <a:lstStyle/>
          <a:p>
            <a:r>
              <a:rPr lang="en-US" b="1" dirty="0" smtClean="0">
                <a:latin typeface="Garamond"/>
                <a:cs typeface="Garamond"/>
              </a:rPr>
              <a:t>So, how the heck do you even start?</a:t>
            </a:r>
            <a:endParaRPr lang="en-US" b="1" dirty="0">
              <a:latin typeface="Garamond"/>
              <a:cs typeface="Garamond"/>
            </a:endParaRPr>
          </a:p>
        </p:txBody>
      </p:sp>
      <p:sp>
        <p:nvSpPr>
          <p:cNvPr id="3" name="Content Placeholder 2"/>
          <p:cNvSpPr>
            <a:spLocks noGrp="1"/>
          </p:cNvSpPr>
          <p:nvPr>
            <p:ph idx="1"/>
          </p:nvPr>
        </p:nvSpPr>
        <p:spPr>
          <a:xfrm>
            <a:off x="457200" y="1195222"/>
            <a:ext cx="8229600" cy="4525963"/>
          </a:xfrm>
        </p:spPr>
        <p:txBody>
          <a:bodyPr/>
          <a:lstStyle/>
          <a:p>
            <a:r>
              <a:rPr lang="en-US" dirty="0" smtClean="0">
                <a:latin typeface="Garamond"/>
                <a:cs typeface="Garamond"/>
              </a:rPr>
              <a:t>You may have never approached a poem before. Do not fear! Here are some practical tips! </a:t>
            </a:r>
            <a:r>
              <a:rPr lang="en-US" dirty="0" smtClean="0">
                <a:latin typeface="Garamond"/>
                <a:cs typeface="Garamond"/>
                <a:sym typeface="Wingdings"/>
              </a:rPr>
              <a:t></a:t>
            </a:r>
            <a:endParaRPr lang="en-US" dirty="0">
              <a:latin typeface="Garamond"/>
              <a:cs typeface="Garamond"/>
            </a:endParaRPr>
          </a:p>
        </p:txBody>
      </p:sp>
      <p:pic>
        <p:nvPicPr>
          <p:cNvPr id="4" name="Picture 3" descr="terrified_c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932" y="2286744"/>
            <a:ext cx="3601212" cy="4449665"/>
          </a:xfrm>
          <a:prstGeom prst="rect">
            <a:avLst/>
          </a:prstGeom>
        </p:spPr>
      </p:pic>
    </p:spTree>
    <p:extLst>
      <p:ext uri="{BB962C8B-B14F-4D97-AF65-F5344CB8AC3E}">
        <p14:creationId xmlns:p14="http://schemas.microsoft.com/office/powerpoint/2010/main" val="3137301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143"/>
            <a:ext cx="8229600" cy="4525963"/>
          </a:xfrm>
        </p:spPr>
        <p:txBody>
          <a:bodyPr/>
          <a:lstStyle/>
          <a:p>
            <a:r>
              <a:rPr lang="en-US" dirty="0" smtClean="0">
                <a:solidFill>
                  <a:srgbClr val="008000"/>
                </a:solidFill>
                <a:latin typeface="Garamond"/>
                <a:cs typeface="Garamond"/>
              </a:rPr>
              <a:t>Look at the poem. </a:t>
            </a:r>
            <a:r>
              <a:rPr lang="en-US" dirty="0" smtClean="0">
                <a:latin typeface="Garamond"/>
                <a:cs typeface="Garamond"/>
              </a:rPr>
              <a:t>Start by simply looking—at its shape and the way it appears on the page. Poems can have a visual effect in addition to the effects created by language, sounds, and ideas. </a:t>
            </a:r>
          </a:p>
        </p:txBody>
      </p:sp>
      <p:pic>
        <p:nvPicPr>
          <p:cNvPr id="4" name="Picture 3" descr="Screen Shot 2014-01-02 at 10.05.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9999"/>
            <a:ext cx="9144000" cy="4588213"/>
          </a:xfrm>
          <a:prstGeom prst="rect">
            <a:avLst/>
          </a:prstGeom>
        </p:spPr>
      </p:pic>
    </p:spTree>
    <p:extLst>
      <p:ext uri="{BB962C8B-B14F-4D97-AF65-F5344CB8AC3E}">
        <p14:creationId xmlns:p14="http://schemas.microsoft.com/office/powerpoint/2010/main" val="4260457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23"/>
            <a:ext cx="8229600" cy="4525963"/>
          </a:xfrm>
        </p:spPr>
        <p:txBody>
          <a:bodyPr/>
          <a:lstStyle/>
          <a:p>
            <a:r>
              <a:rPr lang="en-US" b="1" dirty="0" smtClean="0">
                <a:solidFill>
                  <a:srgbClr val="008000"/>
                </a:solidFill>
                <a:latin typeface="Garamond"/>
                <a:cs typeface="Garamond"/>
              </a:rPr>
              <a:t>Read straight through. </a:t>
            </a:r>
            <a:r>
              <a:rPr lang="en-US" dirty="0" smtClean="0">
                <a:latin typeface="Garamond"/>
                <a:cs typeface="Garamond"/>
              </a:rPr>
              <a:t>Get a feel for the poem without worrying about what you don’t know or understand. Just wander through, stopping for a bit along the way to wonder about or savor a word or a line.</a:t>
            </a:r>
            <a:endParaRPr lang="en-US" dirty="0">
              <a:latin typeface="Garamond"/>
              <a:cs typeface="Garamond"/>
            </a:endParaRPr>
          </a:p>
        </p:txBody>
      </p:sp>
      <p:pic>
        <p:nvPicPr>
          <p:cNvPr id="4" name="Picture 3" descr="funny-reading-book-dog-50-shades-of-grey-pic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0285" y="2131495"/>
            <a:ext cx="4580209" cy="4855021"/>
          </a:xfrm>
          <a:prstGeom prst="rect">
            <a:avLst/>
          </a:prstGeom>
        </p:spPr>
      </p:pic>
    </p:spTree>
    <p:extLst>
      <p:ext uri="{BB962C8B-B14F-4D97-AF65-F5344CB8AC3E}">
        <p14:creationId xmlns:p14="http://schemas.microsoft.com/office/powerpoint/2010/main" val="626489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03"/>
            <a:ext cx="8229600" cy="4525963"/>
          </a:xfrm>
        </p:spPr>
        <p:txBody>
          <a:bodyPr/>
          <a:lstStyle/>
          <a:p>
            <a:r>
              <a:rPr lang="en-US" dirty="0" smtClean="0">
                <a:solidFill>
                  <a:srgbClr val="008000"/>
                </a:solidFill>
                <a:latin typeface="Garamond"/>
                <a:cs typeface="Garamond"/>
              </a:rPr>
              <a:t>Pay attention to the title. </a:t>
            </a:r>
            <a:r>
              <a:rPr lang="en-US" dirty="0" smtClean="0">
                <a:latin typeface="Garamond"/>
                <a:cs typeface="Garamond"/>
              </a:rPr>
              <a:t>The title is usually not just the “name” of the poem. Rather, it often establishes the context for the poem’s subject. It is often significant and revealing, though its significance may not be evident in the first reading.</a:t>
            </a:r>
            <a:endParaRPr lang="en-US" dirty="0">
              <a:latin typeface="Garamond"/>
              <a:cs typeface="Garamond"/>
            </a:endParaRPr>
          </a:p>
        </p:txBody>
      </p:sp>
      <p:pic>
        <p:nvPicPr>
          <p:cNvPr id="4" name="Picture 3" descr="231b13283653a1f6886b5e7df5206a5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999" y="2851116"/>
            <a:ext cx="3848100" cy="3848100"/>
          </a:xfrm>
          <a:prstGeom prst="rect">
            <a:avLst/>
          </a:prstGeom>
        </p:spPr>
      </p:pic>
    </p:spTree>
    <p:extLst>
      <p:ext uri="{BB962C8B-B14F-4D97-AF65-F5344CB8AC3E}">
        <p14:creationId xmlns:p14="http://schemas.microsoft.com/office/powerpoint/2010/main" val="77617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633"/>
            <a:ext cx="8229600" cy="4525963"/>
          </a:xfrm>
        </p:spPr>
        <p:txBody>
          <a:bodyPr/>
          <a:lstStyle/>
          <a:p>
            <a:r>
              <a:rPr lang="en-US" dirty="0" smtClean="0">
                <a:solidFill>
                  <a:srgbClr val="008000"/>
                </a:solidFill>
                <a:latin typeface="Garamond"/>
                <a:cs typeface="Garamond"/>
              </a:rPr>
              <a:t>Slow down and reread. </a:t>
            </a:r>
            <a:r>
              <a:rPr lang="en-US" dirty="0" smtClean="0">
                <a:latin typeface="Garamond"/>
                <a:cs typeface="Garamond"/>
              </a:rPr>
              <a:t>So you can really hear the poem. You shouldn’t speed-read a poem any more than you would speed up your favorite song. </a:t>
            </a:r>
            <a:endParaRPr lang="en-US" dirty="0">
              <a:latin typeface="Garamond"/>
              <a:cs typeface="Garamond"/>
            </a:endParaRPr>
          </a:p>
        </p:txBody>
      </p:sp>
      <p:pic>
        <p:nvPicPr>
          <p:cNvPr id="4" name="Picture 3" descr="Speedre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712" y="1965071"/>
            <a:ext cx="3979059" cy="4488379"/>
          </a:xfrm>
          <a:prstGeom prst="rect">
            <a:avLst/>
          </a:prstGeom>
        </p:spPr>
      </p:pic>
    </p:spTree>
    <p:extLst>
      <p:ext uri="{BB962C8B-B14F-4D97-AF65-F5344CB8AC3E}">
        <p14:creationId xmlns:p14="http://schemas.microsoft.com/office/powerpoint/2010/main" val="792181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3242"/>
            <a:ext cx="8229600" cy="4525963"/>
          </a:xfrm>
        </p:spPr>
        <p:txBody>
          <a:bodyPr/>
          <a:lstStyle/>
          <a:p>
            <a:r>
              <a:rPr lang="en-US" b="1" dirty="0" smtClean="0">
                <a:solidFill>
                  <a:srgbClr val="008000"/>
                </a:solidFill>
                <a:latin typeface="Garamond"/>
                <a:cs typeface="Garamond"/>
              </a:rPr>
              <a:t>Read aloud. </a:t>
            </a:r>
            <a:r>
              <a:rPr lang="en-US" dirty="0" smtClean="0">
                <a:latin typeface="Garamond"/>
                <a:cs typeface="Garamond"/>
              </a:rPr>
              <a:t>Most poems are meant to be heard as read silently. Find a private place if you are worried that someone will laugh at you (but seriously most roommates are crazy anyways). </a:t>
            </a:r>
            <a:endParaRPr lang="en-US" dirty="0">
              <a:latin typeface="Garamond"/>
              <a:cs typeface="Garamond"/>
            </a:endParaRPr>
          </a:p>
        </p:txBody>
      </p:sp>
      <p:pic>
        <p:nvPicPr>
          <p:cNvPr id="4" name="Picture 3" descr="picture_9_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373" y="2558150"/>
            <a:ext cx="3822700" cy="3962400"/>
          </a:xfrm>
          <a:prstGeom prst="rect">
            <a:avLst/>
          </a:prstGeom>
        </p:spPr>
      </p:pic>
    </p:spTree>
    <p:extLst>
      <p:ext uri="{BB962C8B-B14F-4D97-AF65-F5344CB8AC3E}">
        <p14:creationId xmlns:p14="http://schemas.microsoft.com/office/powerpoint/2010/main" val="139874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a:cs typeface="Garamond"/>
              </a:rPr>
              <a:t>A poem can be baffling to explain…</a:t>
            </a:r>
            <a:endParaRPr lang="en-US" dirty="0">
              <a:latin typeface="Garamond"/>
              <a:cs typeface="Garamond"/>
            </a:endParaRPr>
          </a:p>
        </p:txBody>
      </p:sp>
      <p:sp>
        <p:nvSpPr>
          <p:cNvPr id="3" name="Content Placeholder 2"/>
          <p:cNvSpPr>
            <a:spLocks noGrp="1"/>
          </p:cNvSpPr>
          <p:nvPr>
            <p:ph idx="1"/>
          </p:nvPr>
        </p:nvSpPr>
        <p:spPr/>
        <p:txBody>
          <a:bodyPr>
            <a:normAutofit/>
          </a:bodyPr>
          <a:lstStyle/>
          <a:p>
            <a:r>
              <a:rPr lang="en-US" sz="2000" dirty="0" smtClean="0">
                <a:latin typeface="Garamond"/>
                <a:cs typeface="Garamond"/>
              </a:rPr>
              <a:t>A lot of poetry, especially modern poetry is non-metrical. It’s not confined to writing that rhymes, for many poems do not use rhyme. </a:t>
            </a:r>
          </a:p>
          <a:p>
            <a:r>
              <a:rPr lang="en-US" sz="2000" dirty="0" smtClean="0">
                <a:latin typeface="Garamond"/>
                <a:cs typeface="Garamond"/>
              </a:rPr>
              <a:t>And though most poetry is written in lines, prose poems don’t have line divisions.</a:t>
            </a:r>
          </a:p>
          <a:p>
            <a:r>
              <a:rPr lang="en-US" sz="2000" dirty="0" smtClean="0">
                <a:latin typeface="Garamond"/>
                <a:cs typeface="Garamond"/>
              </a:rPr>
              <a:t>Much poetry uses figurative language and is intense and emotionally complex—but the same is true of powerful prose.</a:t>
            </a:r>
          </a:p>
          <a:p>
            <a:r>
              <a:rPr lang="en-US" sz="2000" dirty="0" smtClean="0">
                <a:latin typeface="Garamond"/>
                <a:cs typeface="Garamond"/>
              </a:rPr>
              <a:t>Whatever characteristics one tries to apply are neither typical of all poetry nor exclusive to poetry.</a:t>
            </a:r>
          </a:p>
          <a:p>
            <a:r>
              <a:rPr lang="en-US" sz="2000" dirty="0" smtClean="0">
                <a:latin typeface="Garamond"/>
                <a:cs typeface="Garamond"/>
              </a:rPr>
              <a:t>So, what can we say that poetry is? </a:t>
            </a:r>
          </a:p>
          <a:p>
            <a:endParaRPr lang="en-US" dirty="0" smtClean="0"/>
          </a:p>
        </p:txBody>
      </p:sp>
      <p:pic>
        <p:nvPicPr>
          <p:cNvPr id="4" name="Picture 3" descr="f0dbbf73e9bddb5ddeaed4ff14ce1a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8770" y="4104188"/>
            <a:ext cx="3513026" cy="2634770"/>
          </a:xfrm>
          <a:prstGeom prst="rect">
            <a:avLst/>
          </a:prstGeom>
        </p:spPr>
      </p:pic>
    </p:spTree>
    <p:extLst>
      <p:ext uri="{BB962C8B-B14F-4D97-AF65-F5344CB8AC3E}">
        <p14:creationId xmlns:p14="http://schemas.microsoft.com/office/powerpoint/2010/main" val="3735243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2183"/>
            <a:ext cx="8229600" cy="4525963"/>
          </a:xfrm>
        </p:spPr>
        <p:txBody>
          <a:bodyPr/>
          <a:lstStyle/>
          <a:p>
            <a:r>
              <a:rPr lang="en-US" dirty="0" smtClean="0">
                <a:solidFill>
                  <a:srgbClr val="008000"/>
                </a:solidFill>
                <a:latin typeface="Garamond"/>
                <a:cs typeface="Garamond"/>
              </a:rPr>
              <a:t>Open yourself to the poem. </a:t>
            </a:r>
            <a:r>
              <a:rPr lang="en-US" dirty="0" smtClean="0">
                <a:latin typeface="Garamond"/>
                <a:cs typeface="Garamond"/>
              </a:rPr>
              <a:t>Poems can lead us to feel intensely, to experience deeply, to perceive freshly, to understand experiences differently from our own, and to affirm our own ideas, feelings, and experiences. </a:t>
            </a:r>
            <a:endParaRPr lang="en-US" dirty="0">
              <a:latin typeface="Garamond"/>
              <a:cs typeface="Garamond"/>
            </a:endParaRPr>
          </a:p>
        </p:txBody>
      </p:sp>
      <p:pic>
        <p:nvPicPr>
          <p:cNvPr id="4" name="Picture 3" descr="frankoceanbeyonceholding-617x4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588" y="2839018"/>
            <a:ext cx="5704271" cy="3818256"/>
          </a:xfrm>
          <a:prstGeom prst="rect">
            <a:avLst/>
          </a:prstGeom>
        </p:spPr>
      </p:pic>
    </p:spTree>
    <p:extLst>
      <p:ext uri="{BB962C8B-B14F-4D97-AF65-F5344CB8AC3E}">
        <p14:creationId xmlns:p14="http://schemas.microsoft.com/office/powerpoint/2010/main" val="191424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386" y="127613"/>
            <a:ext cx="8229600" cy="4525963"/>
          </a:xfrm>
        </p:spPr>
        <p:txBody>
          <a:bodyPr/>
          <a:lstStyle/>
          <a:p>
            <a:r>
              <a:rPr lang="en-US" dirty="0" smtClean="0">
                <a:solidFill>
                  <a:srgbClr val="008000"/>
                </a:solidFill>
                <a:latin typeface="Garamond"/>
                <a:cs typeface="Garamond"/>
              </a:rPr>
              <a:t>Focus on what catches your attention</a:t>
            </a:r>
            <a:r>
              <a:rPr lang="en-US" dirty="0" smtClean="0">
                <a:latin typeface="Garamond"/>
                <a:cs typeface="Garamond"/>
              </a:rPr>
              <a:t>. Paying passionate attention to what is actually in a poem is a wise starting place.</a:t>
            </a:r>
            <a:endParaRPr lang="en-US" dirty="0">
              <a:latin typeface="Garamond"/>
              <a:cs typeface="Garamond"/>
            </a:endParaRPr>
          </a:p>
        </p:txBody>
      </p:sp>
      <p:pic>
        <p:nvPicPr>
          <p:cNvPr id="4" name="Picture 3" descr="Screen Shot 2014-01-02 at 10.14.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747" y="2070302"/>
            <a:ext cx="6362700" cy="4127500"/>
          </a:xfrm>
          <a:prstGeom prst="rect">
            <a:avLst/>
          </a:prstGeom>
        </p:spPr>
      </p:pic>
    </p:spTree>
    <p:extLst>
      <p:ext uri="{BB962C8B-B14F-4D97-AF65-F5344CB8AC3E}">
        <p14:creationId xmlns:p14="http://schemas.microsoft.com/office/powerpoint/2010/main" val="657892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03"/>
            <a:ext cx="8229600" cy="4525963"/>
          </a:xfrm>
        </p:spPr>
        <p:txBody>
          <a:bodyPr/>
          <a:lstStyle/>
          <a:p>
            <a:r>
              <a:rPr lang="en-US" dirty="0" smtClean="0">
                <a:solidFill>
                  <a:srgbClr val="008000"/>
                </a:solidFill>
                <a:latin typeface="Garamond"/>
                <a:cs typeface="Garamond"/>
              </a:rPr>
              <a:t>Watch the words. </a:t>
            </a:r>
            <a:r>
              <a:rPr lang="en-US" dirty="0" smtClean="0">
                <a:latin typeface="Garamond"/>
                <a:cs typeface="Garamond"/>
              </a:rPr>
              <a:t>Don’t be overly eager to figure out a poem’s “meaning.” You don’t ask what every tree means in a forest (hopefully). Look at the words, listen for what they say, and understand them as best you can.</a:t>
            </a:r>
            <a:endParaRPr lang="en-US" dirty="0">
              <a:latin typeface="Garamond"/>
              <a:cs typeface="Garamond"/>
            </a:endParaRPr>
          </a:p>
        </p:txBody>
      </p:sp>
      <p:pic>
        <p:nvPicPr>
          <p:cNvPr id="4" name="Picture 3" descr="24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096" y="2984466"/>
            <a:ext cx="3810000" cy="3581400"/>
          </a:xfrm>
          <a:prstGeom prst="rect">
            <a:avLst/>
          </a:prstGeom>
        </p:spPr>
      </p:pic>
    </p:spTree>
    <p:extLst>
      <p:ext uri="{BB962C8B-B14F-4D97-AF65-F5344CB8AC3E}">
        <p14:creationId xmlns:p14="http://schemas.microsoft.com/office/powerpoint/2010/main" val="1065567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8673"/>
            <a:ext cx="8229600" cy="4525963"/>
          </a:xfrm>
        </p:spPr>
        <p:txBody>
          <a:bodyPr/>
          <a:lstStyle/>
          <a:p>
            <a:r>
              <a:rPr lang="en-US" dirty="0" smtClean="0">
                <a:solidFill>
                  <a:srgbClr val="008000"/>
                </a:solidFill>
              </a:rPr>
              <a:t>Follow the sentences. </a:t>
            </a:r>
            <a:r>
              <a:rPr lang="en-US" dirty="0" smtClean="0"/>
              <a:t>The sentences in the poem may be broken up into lines, but they are still sentences. If a poet uses incomplete sentence or “fragments,” try to figure out their purpose.</a:t>
            </a:r>
            <a:endParaRPr lang="en-US" dirty="0"/>
          </a:p>
        </p:txBody>
      </p:sp>
      <p:pic>
        <p:nvPicPr>
          <p:cNvPr id="4" name="Picture 3" descr="funny-twitter-birds-philippines-top-tweets-people-foll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508" y="2336841"/>
            <a:ext cx="4425497" cy="4277980"/>
          </a:xfrm>
          <a:prstGeom prst="rect">
            <a:avLst/>
          </a:prstGeom>
        </p:spPr>
      </p:pic>
    </p:spTree>
    <p:extLst>
      <p:ext uri="{BB962C8B-B14F-4D97-AF65-F5344CB8AC3E}">
        <p14:creationId xmlns:p14="http://schemas.microsoft.com/office/powerpoint/2010/main" val="21638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57"/>
            <a:ext cx="8229600" cy="4525963"/>
          </a:xfrm>
        </p:spPr>
        <p:txBody>
          <a:bodyPr/>
          <a:lstStyle/>
          <a:p>
            <a:r>
              <a:rPr lang="en-US" dirty="0" smtClean="0">
                <a:solidFill>
                  <a:srgbClr val="008000"/>
                </a:solidFill>
                <a:latin typeface="Garamond"/>
                <a:cs typeface="Garamond"/>
              </a:rPr>
              <a:t>Ask questions. </a:t>
            </a:r>
            <a:r>
              <a:rPr lang="en-US" dirty="0" smtClean="0">
                <a:latin typeface="Garamond"/>
                <a:cs typeface="Garamond"/>
              </a:rPr>
              <a:t>Try asking questions such as, What is happening in this poem? What is this poem doing? Why am I drawn to that phrase or line? What is the poem connecting me with or challenging me about? How is the poem shifting my usual way of seeing things and leading me to reconsider the ways I’ve thought and felt?</a:t>
            </a:r>
            <a:endParaRPr lang="en-US" dirty="0">
              <a:latin typeface="Garamond"/>
              <a:cs typeface="Garamond"/>
            </a:endParaRPr>
          </a:p>
        </p:txBody>
      </p:sp>
      <p:pic>
        <p:nvPicPr>
          <p:cNvPr id="4" name="Picture 3" descr="questionmar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730" y="3401600"/>
            <a:ext cx="2971800" cy="3086100"/>
          </a:xfrm>
          <a:prstGeom prst="rect">
            <a:avLst/>
          </a:prstGeom>
        </p:spPr>
      </p:pic>
    </p:spTree>
    <p:extLst>
      <p:ext uri="{BB962C8B-B14F-4D97-AF65-F5344CB8AC3E}">
        <p14:creationId xmlns:p14="http://schemas.microsoft.com/office/powerpoint/2010/main" val="327848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293" y="1005761"/>
            <a:ext cx="8229600" cy="4525963"/>
          </a:xfrm>
        </p:spPr>
        <p:txBody>
          <a:bodyPr/>
          <a:lstStyle/>
          <a:p>
            <a:r>
              <a:rPr lang="en-US" dirty="0" smtClean="0">
                <a:solidFill>
                  <a:srgbClr val="008000"/>
                </a:solidFill>
                <a:latin typeface="Garamond"/>
                <a:cs typeface="Garamond"/>
              </a:rPr>
              <a:t>And finally, let the poem be itself. </a:t>
            </a:r>
            <a:r>
              <a:rPr lang="en-US" dirty="0" smtClean="0">
                <a:latin typeface="Garamond"/>
                <a:cs typeface="Garamond"/>
              </a:rPr>
              <a:t>Poetry isn’t a foreign language (I swear) that needs to be translated. If a poem says it’s about stopping by the woods on a snowy evening, trust what it says. Some readers may argue that it’s also about something more, and that may be true. A poem often has a number of implications, but remember that it can’t mean just anything.</a:t>
            </a:r>
            <a:endParaRPr lang="en-US" dirty="0">
              <a:latin typeface="Garamond"/>
              <a:cs typeface="Garamond"/>
            </a:endParaRPr>
          </a:p>
        </p:txBody>
      </p:sp>
    </p:spTree>
    <p:extLst>
      <p:ext uri="{BB962C8B-B14F-4D97-AF65-F5344CB8AC3E}">
        <p14:creationId xmlns:p14="http://schemas.microsoft.com/office/powerpoint/2010/main" val="302918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13237" y="1671085"/>
            <a:ext cx="6350000" cy="4241800"/>
          </a:xfrm>
          <a:prstGeom prst="rect">
            <a:avLst/>
          </a:prstGeom>
        </p:spPr>
      </p:pic>
      <p:sp>
        <p:nvSpPr>
          <p:cNvPr id="6" name="TextBox 5"/>
          <p:cNvSpPr txBox="1"/>
          <p:nvPr/>
        </p:nvSpPr>
        <p:spPr>
          <a:xfrm>
            <a:off x="338141" y="878982"/>
            <a:ext cx="8980993"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Every single person in this room is capable of writing.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28083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481"/>
            <a:ext cx="8229600" cy="1143000"/>
          </a:xfrm>
        </p:spPr>
        <p:txBody>
          <a:bodyPr/>
          <a:lstStyle/>
          <a:p>
            <a:r>
              <a:rPr lang="en-US" dirty="0">
                <a:latin typeface="Garamond"/>
                <a:cs typeface="Garamond"/>
              </a:rPr>
              <a:t>Leaping in the dark</a:t>
            </a:r>
          </a:p>
        </p:txBody>
      </p:sp>
      <p:sp>
        <p:nvSpPr>
          <p:cNvPr id="3" name="Content Placeholder 2"/>
          <p:cNvSpPr>
            <a:spLocks noGrp="1"/>
          </p:cNvSpPr>
          <p:nvPr>
            <p:ph idx="1"/>
          </p:nvPr>
        </p:nvSpPr>
        <p:spPr>
          <a:xfrm>
            <a:off x="560167" y="845033"/>
            <a:ext cx="8229600" cy="4525963"/>
          </a:xfrm>
        </p:spPr>
        <p:txBody>
          <a:bodyPr/>
          <a:lstStyle/>
          <a:p>
            <a:r>
              <a:rPr lang="en-US" sz="1800" dirty="0">
                <a:latin typeface="Garamond"/>
                <a:cs typeface="Garamond"/>
              </a:rPr>
              <a:t>You may have fears: fear of failure, of not writing well enough, of making yourself vulnerable to those who read your words. Many seasoned writers have felt the terror of the blank page, and have spent difficult periods, sometimes lasting for years, during which they simply could not begin the work they longed to do. There is a lot of uncertainty in any creative act…</a:t>
            </a:r>
          </a:p>
          <a:p>
            <a:endParaRPr lang="en-US" dirty="0"/>
          </a:p>
        </p:txBody>
      </p:sp>
      <p:pic>
        <p:nvPicPr>
          <p:cNvPr id="4" name="Picture 3"/>
          <p:cNvPicPr>
            <a:picLocks noChangeAspect="1"/>
          </p:cNvPicPr>
          <p:nvPr/>
        </p:nvPicPr>
        <p:blipFill>
          <a:blip r:embed="rId2"/>
          <a:stretch>
            <a:fillRect/>
          </a:stretch>
        </p:blipFill>
        <p:spPr>
          <a:xfrm>
            <a:off x="1382183" y="2379919"/>
            <a:ext cx="2985387" cy="4478081"/>
          </a:xfrm>
          <a:prstGeom prst="rect">
            <a:avLst/>
          </a:prstGeom>
        </p:spPr>
      </p:pic>
      <p:pic>
        <p:nvPicPr>
          <p:cNvPr id="5" name="Picture 4"/>
          <p:cNvPicPr>
            <a:picLocks noChangeAspect="1"/>
          </p:cNvPicPr>
          <p:nvPr/>
        </p:nvPicPr>
        <p:blipFill>
          <a:blip r:embed="rId3"/>
          <a:stretch>
            <a:fillRect/>
          </a:stretch>
        </p:blipFill>
        <p:spPr>
          <a:xfrm>
            <a:off x="4819712" y="2517220"/>
            <a:ext cx="3695741" cy="3695741"/>
          </a:xfrm>
          <a:prstGeom prst="rect">
            <a:avLst/>
          </a:prstGeom>
        </p:spPr>
      </p:pic>
    </p:spTree>
    <p:extLst>
      <p:ext uri="{BB962C8B-B14F-4D97-AF65-F5344CB8AC3E}">
        <p14:creationId xmlns:p14="http://schemas.microsoft.com/office/powerpoint/2010/main" val="358565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a:cs typeface="Garamond"/>
              </a:rPr>
              <a:t>Build up your confidence</a:t>
            </a:r>
            <a:endParaRPr lang="en-US" dirty="0">
              <a:latin typeface="Garamond"/>
              <a:cs typeface="Garamond"/>
            </a:endParaRPr>
          </a:p>
        </p:txBody>
      </p:sp>
      <p:sp>
        <p:nvSpPr>
          <p:cNvPr id="3" name="Content Placeholder 2"/>
          <p:cNvSpPr>
            <a:spLocks noGrp="1"/>
          </p:cNvSpPr>
          <p:nvPr>
            <p:ph idx="1"/>
          </p:nvPr>
        </p:nvSpPr>
        <p:spPr/>
        <p:txBody>
          <a:bodyPr>
            <a:normAutofit/>
          </a:bodyPr>
          <a:lstStyle/>
          <a:p>
            <a:r>
              <a:rPr lang="en-US" dirty="0">
                <a:latin typeface="Garamond"/>
                <a:cs typeface="Garamond"/>
              </a:rPr>
              <a:t>It’s useful to recognize that uncertainty is going to be there, however you feel about it</a:t>
            </a:r>
            <a:r>
              <a:rPr lang="en-US" dirty="0" smtClean="0"/>
              <a:t>. </a:t>
            </a:r>
          </a:p>
          <a:p>
            <a:endParaRPr lang="en-US" dirty="0"/>
          </a:p>
        </p:txBody>
      </p:sp>
      <p:pic>
        <p:nvPicPr>
          <p:cNvPr id="4" name="Picture 3" descr="Uncertainty-350x2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78" y="3167063"/>
            <a:ext cx="4445000" cy="2959100"/>
          </a:xfrm>
          <a:prstGeom prst="rect">
            <a:avLst/>
          </a:prstGeom>
        </p:spPr>
      </p:pic>
    </p:spTree>
    <p:extLst>
      <p:ext uri="{BB962C8B-B14F-4D97-AF65-F5344CB8AC3E}">
        <p14:creationId xmlns:p14="http://schemas.microsoft.com/office/powerpoint/2010/main" val="869715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37"/>
            <a:ext cx="8229600" cy="4525963"/>
          </a:xfrm>
        </p:spPr>
        <p:txBody>
          <a:bodyPr/>
          <a:lstStyle/>
          <a:p>
            <a:r>
              <a:rPr lang="en-US" dirty="0">
                <a:latin typeface="Garamond"/>
                <a:cs typeface="Garamond"/>
              </a:rPr>
              <a:t>Former Poet Laureate </a:t>
            </a:r>
            <a:r>
              <a:rPr lang="en-US" dirty="0" smtClean="0">
                <a:latin typeface="Garamond"/>
                <a:cs typeface="Garamond"/>
              </a:rPr>
              <a:t>Stanley </a:t>
            </a:r>
            <a:r>
              <a:rPr lang="en-US" dirty="0" err="1">
                <a:latin typeface="Garamond"/>
                <a:cs typeface="Garamond"/>
              </a:rPr>
              <a:t>Kunitz</a:t>
            </a:r>
            <a:r>
              <a:rPr lang="en-US" dirty="0">
                <a:latin typeface="Garamond"/>
                <a:cs typeface="Garamond"/>
              </a:rPr>
              <a:t>, when he was well into his nineties, </a:t>
            </a:r>
            <a:r>
              <a:rPr lang="en-US" dirty="0" smtClean="0">
                <a:latin typeface="Garamond"/>
                <a:cs typeface="Garamond"/>
              </a:rPr>
              <a:t>said </a:t>
            </a:r>
            <a:r>
              <a:rPr lang="en-US" dirty="0">
                <a:latin typeface="Garamond"/>
                <a:cs typeface="Garamond"/>
              </a:rPr>
              <a:t>it was as hard to write a poem as it had </a:t>
            </a:r>
            <a:r>
              <a:rPr lang="en-US" dirty="0" smtClean="0">
                <a:latin typeface="Garamond"/>
                <a:cs typeface="Garamond"/>
              </a:rPr>
              <a:t>always </a:t>
            </a:r>
            <a:r>
              <a:rPr lang="en-US" dirty="0">
                <a:latin typeface="Garamond"/>
                <a:cs typeface="Garamond"/>
              </a:rPr>
              <a:t>been. He had read and written and studies for a lifetime, but he still had to go through this </a:t>
            </a:r>
            <a:r>
              <a:rPr lang="en-US" dirty="0" smtClean="0">
                <a:latin typeface="Garamond"/>
                <a:cs typeface="Garamond"/>
              </a:rPr>
              <a:t>mysterious </a:t>
            </a:r>
            <a:r>
              <a:rPr lang="en-US" dirty="0">
                <a:latin typeface="Garamond"/>
                <a:cs typeface="Garamond"/>
              </a:rPr>
              <a:t>process of “not knowing” each time he sat down to write. </a:t>
            </a:r>
          </a:p>
          <a:p>
            <a:endParaRPr lang="en-US" dirty="0"/>
          </a:p>
        </p:txBody>
      </p:sp>
      <p:pic>
        <p:nvPicPr>
          <p:cNvPr id="4" name="Picture 3" descr="16KUNITZ_4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559" y="3170519"/>
            <a:ext cx="3558066" cy="3550177"/>
          </a:xfrm>
          <a:prstGeom prst="rect">
            <a:avLst/>
          </a:prstGeom>
        </p:spPr>
      </p:pic>
      <p:pic>
        <p:nvPicPr>
          <p:cNvPr id="5" name="Picture 4" descr="kunitz-2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1469" y="3111500"/>
            <a:ext cx="2540000" cy="3746500"/>
          </a:xfrm>
          <a:prstGeom prst="rect">
            <a:avLst/>
          </a:prstGeom>
        </p:spPr>
      </p:pic>
    </p:spTree>
    <p:extLst>
      <p:ext uri="{BB962C8B-B14F-4D97-AF65-F5344CB8AC3E}">
        <p14:creationId xmlns:p14="http://schemas.microsoft.com/office/powerpoint/2010/main" val="1273275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latin typeface="Garamond"/>
                <a:cs typeface="Garamond"/>
              </a:rPr>
              <a:t>Those who we’d think ought to know…</a:t>
            </a:r>
            <a:endParaRPr lang="en-US" dirty="0">
              <a:latin typeface="Garamond"/>
              <a:cs typeface="Garamond"/>
            </a:endParaRPr>
          </a:p>
        </p:txBody>
      </p:sp>
      <p:sp>
        <p:nvSpPr>
          <p:cNvPr id="3" name="Content Placeholder 2"/>
          <p:cNvSpPr>
            <a:spLocks noGrp="1"/>
          </p:cNvSpPr>
          <p:nvPr>
            <p:ph idx="1"/>
          </p:nvPr>
        </p:nvSpPr>
        <p:spPr>
          <a:xfrm>
            <a:off x="457200" y="1143000"/>
            <a:ext cx="8229600" cy="4525963"/>
          </a:xfrm>
        </p:spPr>
        <p:txBody>
          <a:bodyPr/>
          <a:lstStyle/>
          <a:p>
            <a:pPr marL="0" indent="0">
              <a:buNone/>
            </a:pPr>
            <a:r>
              <a:rPr lang="en-US" dirty="0" smtClean="0">
                <a:latin typeface="Garamond"/>
                <a:cs typeface="Garamond"/>
              </a:rPr>
              <a:t>Poets themselves, usually over subjective responses…</a:t>
            </a:r>
            <a:endParaRPr lang="en-US" dirty="0">
              <a:latin typeface="Garamond"/>
              <a:cs typeface="Garamond"/>
            </a:endParaRPr>
          </a:p>
        </p:txBody>
      </p:sp>
      <p:pic>
        <p:nvPicPr>
          <p:cNvPr id="4" name="Picture 3" descr="e-e-cummin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93" y="2493963"/>
            <a:ext cx="3810000" cy="3175000"/>
          </a:xfrm>
          <a:prstGeom prst="rect">
            <a:avLst/>
          </a:prstGeom>
        </p:spPr>
      </p:pic>
      <p:sp>
        <p:nvSpPr>
          <p:cNvPr id="5" name="TextBox 4"/>
          <p:cNvSpPr txBox="1"/>
          <p:nvPr/>
        </p:nvSpPr>
        <p:spPr>
          <a:xfrm>
            <a:off x="4985794" y="3039743"/>
            <a:ext cx="3404932" cy="1384995"/>
          </a:xfrm>
          <a:prstGeom prst="rect">
            <a:avLst/>
          </a:prstGeom>
          <a:noFill/>
        </p:spPr>
        <p:txBody>
          <a:bodyPr wrap="square" rtlCol="0">
            <a:spAutoFit/>
          </a:bodyPr>
          <a:lstStyle/>
          <a:p>
            <a:r>
              <a:rPr lang="en-US" sz="2800" dirty="0" smtClean="0">
                <a:latin typeface="Garamond"/>
                <a:cs typeface="Garamond"/>
              </a:rPr>
              <a:t>E.E. Cummings said that poetry is “dancing on your own grave.” </a:t>
            </a:r>
            <a:endParaRPr lang="en-US" sz="2800" dirty="0">
              <a:latin typeface="Garamond"/>
              <a:cs typeface="Garamond"/>
            </a:endParaRPr>
          </a:p>
        </p:txBody>
      </p:sp>
    </p:spTree>
    <p:extLst>
      <p:ext uri="{BB962C8B-B14F-4D97-AF65-F5344CB8AC3E}">
        <p14:creationId xmlns:p14="http://schemas.microsoft.com/office/powerpoint/2010/main" val="325534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076"/>
            <a:ext cx="8229600" cy="4525963"/>
          </a:xfrm>
        </p:spPr>
        <p:txBody>
          <a:bodyPr>
            <a:normAutofit fontScale="92500" lnSpcReduction="10000"/>
          </a:bodyPr>
          <a:lstStyle/>
          <a:p>
            <a:pPr marL="0" indent="0" algn="ctr">
              <a:buNone/>
            </a:pPr>
            <a:r>
              <a:rPr lang="en-US" sz="4300" b="1" dirty="0" smtClean="0">
                <a:latin typeface="Garamond"/>
                <a:cs typeface="Garamond"/>
              </a:rPr>
              <a:t>So given then you don’t know where you are going, how do you take the first step? </a:t>
            </a:r>
          </a:p>
          <a:p>
            <a:endParaRPr lang="en-US" dirty="0">
              <a:latin typeface="Garamond"/>
              <a:cs typeface="Garamond"/>
            </a:endParaRPr>
          </a:p>
          <a:p>
            <a:r>
              <a:rPr lang="en-US" dirty="0" smtClean="0">
                <a:latin typeface="Garamond"/>
                <a:cs typeface="Garamond"/>
              </a:rPr>
              <a:t>The </a:t>
            </a:r>
            <a:r>
              <a:rPr lang="en-US" dirty="0">
                <a:latin typeface="Garamond"/>
                <a:cs typeface="Garamond"/>
              </a:rPr>
              <a:t>first step: STOP.  This means to sit still for a moment. It doesn’t need to be a long moment—just enough to clear your head and center your body</a:t>
            </a:r>
            <a:r>
              <a:rPr lang="en-US" dirty="0" smtClean="0">
                <a:latin typeface="Garamond"/>
                <a:cs typeface="Garamond"/>
              </a:rPr>
              <a:t>.</a:t>
            </a:r>
            <a:endParaRPr lang="en-US" dirty="0">
              <a:latin typeface="Garamond"/>
              <a:cs typeface="Garamond"/>
            </a:endParaRPr>
          </a:p>
          <a:p>
            <a:r>
              <a:rPr lang="en-US" dirty="0">
                <a:latin typeface="Garamond"/>
                <a:cs typeface="Garamond"/>
              </a:rPr>
              <a:t>Experience your own awareness, without thoughts chasing the past or future</a:t>
            </a:r>
          </a:p>
          <a:p>
            <a:endParaRPr lang="en-US" dirty="0">
              <a:latin typeface="Garamond"/>
              <a:cs typeface="Garamond"/>
            </a:endParaRPr>
          </a:p>
        </p:txBody>
      </p:sp>
      <p:pic>
        <p:nvPicPr>
          <p:cNvPr id="4" name="Picture 3" descr="build-awareness_marketing-objectives_b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564" y="4764575"/>
            <a:ext cx="6887317" cy="2008801"/>
          </a:xfrm>
          <a:prstGeom prst="rect">
            <a:avLst/>
          </a:prstGeom>
        </p:spPr>
      </p:pic>
    </p:spTree>
    <p:extLst>
      <p:ext uri="{BB962C8B-B14F-4D97-AF65-F5344CB8AC3E}">
        <p14:creationId xmlns:p14="http://schemas.microsoft.com/office/powerpoint/2010/main" val="864680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1402"/>
            <a:ext cx="8229600" cy="4525963"/>
          </a:xfrm>
        </p:spPr>
        <p:txBody>
          <a:bodyPr/>
          <a:lstStyle/>
          <a:p>
            <a:r>
              <a:rPr lang="en-US" dirty="0">
                <a:latin typeface="Garamond"/>
                <a:cs typeface="Garamond"/>
              </a:rPr>
              <a:t>Get rid of the junk—Ad slogans and TV commercial jingles. Get rid of repetitive thoughts about fears and desires and writing projects and plans for the weekend. </a:t>
            </a:r>
          </a:p>
          <a:p>
            <a:endParaRPr lang="en-US" dirty="0"/>
          </a:p>
        </p:txBody>
      </p:sp>
      <p:pic>
        <p:nvPicPr>
          <p:cNvPr id="4" name="Picture 3" descr="Screen Shot 2014-01-03 at 5.38.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1242"/>
            <a:ext cx="9144000" cy="4596758"/>
          </a:xfrm>
          <a:prstGeom prst="rect">
            <a:avLst/>
          </a:prstGeom>
        </p:spPr>
      </p:pic>
    </p:spTree>
    <p:extLst>
      <p:ext uri="{BB962C8B-B14F-4D97-AF65-F5344CB8AC3E}">
        <p14:creationId xmlns:p14="http://schemas.microsoft.com/office/powerpoint/2010/main" val="538787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527" y="125861"/>
            <a:ext cx="8683510" cy="2677656"/>
          </a:xfrm>
          <a:prstGeom prst="rect">
            <a:avLst/>
          </a:prstGeom>
          <a:noFill/>
        </p:spPr>
        <p:txBody>
          <a:bodyPr wrap="square" rtlCol="0">
            <a:spAutoFit/>
          </a:bodyPr>
          <a:lstStyle/>
          <a:p>
            <a:r>
              <a:rPr lang="en-US" sz="2400" dirty="0" smtClean="0">
                <a:latin typeface="Garamond"/>
                <a:cs typeface="Garamond"/>
              </a:rPr>
              <a:t>So, let</a:t>
            </a:r>
            <a:r>
              <a:rPr lang="fr-FR" sz="2400" dirty="0" smtClean="0">
                <a:latin typeface="Garamond"/>
                <a:cs typeface="Garamond"/>
              </a:rPr>
              <a:t>’</a:t>
            </a:r>
            <a:r>
              <a:rPr lang="en-US" sz="2400" dirty="0" smtClean="0">
                <a:latin typeface="Garamond"/>
                <a:cs typeface="Garamond"/>
              </a:rPr>
              <a:t>s just try to </a:t>
            </a:r>
            <a:r>
              <a:rPr lang="en-US" sz="2400" dirty="0" err="1" smtClean="0">
                <a:latin typeface="Garamond"/>
                <a:cs typeface="Garamond"/>
              </a:rPr>
              <a:t>freewrite</a:t>
            </a:r>
            <a:r>
              <a:rPr lang="en-US" sz="2400" dirty="0" smtClean="0">
                <a:latin typeface="Garamond"/>
                <a:cs typeface="Garamond"/>
              </a:rPr>
              <a:t>. </a:t>
            </a:r>
          </a:p>
          <a:p>
            <a:endParaRPr lang="en-US" sz="2400" dirty="0">
              <a:latin typeface="Garamond"/>
              <a:cs typeface="Garamond"/>
            </a:endParaRPr>
          </a:p>
          <a:p>
            <a:r>
              <a:rPr lang="en-US" sz="2400" dirty="0" smtClean="0">
                <a:latin typeface="Garamond"/>
                <a:cs typeface="Garamond"/>
              </a:rPr>
              <a:t>And, </a:t>
            </a:r>
            <a:r>
              <a:rPr lang="en-US" sz="2400" dirty="0">
                <a:latin typeface="Garamond"/>
                <a:cs typeface="Garamond"/>
              </a:rPr>
              <a:t>to be more formal about it, </a:t>
            </a:r>
            <a:r>
              <a:rPr lang="en-US" sz="2400" strike="sngStrike" dirty="0">
                <a:latin typeface="Garamond"/>
                <a:cs typeface="Garamond"/>
              </a:rPr>
              <a:t>everyone’s favorite questionable online source</a:t>
            </a:r>
            <a:r>
              <a:rPr lang="en-US" sz="2400" dirty="0">
                <a:latin typeface="Garamond"/>
                <a:cs typeface="Garamond"/>
              </a:rPr>
              <a:t> Wikipedia explains Free writing is a prewriting technique in which a person writes continuously for a set period of time without regard to spelling, grammar, or topic. It produces raw, often unusable material, but helps writers overcome blocks of apathy and self-criticism. </a:t>
            </a:r>
            <a:endParaRPr lang="en-US" sz="2400" dirty="0" smtClean="0">
              <a:latin typeface="Garamond"/>
              <a:cs typeface="Garamond"/>
            </a:endParaRPr>
          </a:p>
        </p:txBody>
      </p:sp>
      <p:pic>
        <p:nvPicPr>
          <p:cNvPr id="5" name="Picture 4" descr="359828102_137944583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592" y="3000857"/>
            <a:ext cx="5142857" cy="3857143"/>
          </a:xfrm>
          <a:prstGeom prst="rect">
            <a:avLst/>
          </a:prstGeom>
        </p:spPr>
      </p:pic>
    </p:spTree>
    <p:extLst>
      <p:ext uri="{BB962C8B-B14F-4D97-AF65-F5344CB8AC3E}">
        <p14:creationId xmlns:p14="http://schemas.microsoft.com/office/powerpoint/2010/main" val="2647451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41" y="522505"/>
            <a:ext cx="4572000" cy="5078314"/>
          </a:xfrm>
          <a:prstGeom prst="rect">
            <a:avLst/>
          </a:prstGeom>
        </p:spPr>
        <p:txBody>
          <a:bodyPr>
            <a:spAutoFit/>
          </a:bodyPr>
          <a:lstStyle/>
          <a:p>
            <a:r>
              <a:rPr lang="en-US" dirty="0">
                <a:latin typeface="Garamond"/>
                <a:cs typeface="Garamond"/>
              </a:rPr>
              <a:t>A Process for Recovering Memories</a:t>
            </a:r>
          </a:p>
          <a:p>
            <a:endParaRPr lang="en-US" dirty="0">
              <a:latin typeface="Garamond"/>
              <a:cs typeface="Garamond"/>
            </a:endParaRPr>
          </a:p>
          <a:p>
            <a:pPr marL="285750" lvl="0" indent="-285750">
              <a:buFont typeface="Arial"/>
              <a:buChar char="•"/>
            </a:pPr>
            <a:r>
              <a:rPr lang="en-US" dirty="0">
                <a:latin typeface="Garamond"/>
                <a:cs typeface="Garamond"/>
              </a:rPr>
              <a:t>Recall a pleasant time in the past.</a:t>
            </a:r>
          </a:p>
          <a:p>
            <a:pPr marL="285750" lvl="0" indent="-285750">
              <a:buFont typeface="Arial"/>
              <a:buChar char="•"/>
            </a:pPr>
            <a:r>
              <a:rPr lang="en-US" dirty="0">
                <a:latin typeface="Garamond"/>
                <a:cs typeface="Garamond"/>
              </a:rPr>
              <a:t>A building in which you once lived.</a:t>
            </a:r>
          </a:p>
          <a:p>
            <a:pPr marL="285750" lvl="0" indent="-285750">
              <a:buFont typeface="Arial"/>
              <a:buChar char="•"/>
            </a:pPr>
            <a:r>
              <a:rPr lang="en-US" dirty="0">
                <a:latin typeface="Garamond"/>
                <a:cs typeface="Garamond"/>
              </a:rPr>
              <a:t>A secret you once had.</a:t>
            </a:r>
          </a:p>
          <a:p>
            <a:pPr marL="285750" lvl="0" indent="-285750">
              <a:buFont typeface="Arial"/>
              <a:buChar char="•"/>
            </a:pPr>
            <a:r>
              <a:rPr lang="en-US" dirty="0">
                <a:latin typeface="Garamond"/>
                <a:cs typeface="Garamond"/>
              </a:rPr>
              <a:t>Magical person from childhood.</a:t>
            </a:r>
          </a:p>
          <a:p>
            <a:pPr marL="285750" lvl="0" indent="-285750">
              <a:buFont typeface="Arial"/>
              <a:buChar char="•"/>
            </a:pPr>
            <a:r>
              <a:rPr lang="en-US" dirty="0">
                <a:latin typeface="Garamond"/>
                <a:cs typeface="Garamond"/>
              </a:rPr>
              <a:t>Recall an incident that filled you with dread.</a:t>
            </a:r>
          </a:p>
          <a:p>
            <a:pPr marL="285750" lvl="0" indent="-285750">
              <a:buFont typeface="Arial"/>
              <a:buChar char="•"/>
            </a:pPr>
            <a:r>
              <a:rPr lang="en-US" dirty="0">
                <a:latin typeface="Garamond"/>
                <a:cs typeface="Garamond"/>
              </a:rPr>
              <a:t>Something dangerous you did when you were young. </a:t>
            </a:r>
          </a:p>
          <a:p>
            <a:pPr marL="285750" lvl="0" indent="-285750">
              <a:buFont typeface="Arial"/>
              <a:buChar char="•"/>
            </a:pPr>
            <a:r>
              <a:rPr lang="en-US" dirty="0">
                <a:latin typeface="Garamond"/>
                <a:cs typeface="Garamond"/>
              </a:rPr>
              <a:t>Something “sinful” or bad you did as a child.</a:t>
            </a:r>
          </a:p>
          <a:p>
            <a:pPr marL="285750" lvl="0" indent="-285750">
              <a:buFont typeface="Arial"/>
              <a:buChar char="•"/>
            </a:pPr>
            <a:r>
              <a:rPr lang="en-US" dirty="0">
                <a:latin typeface="Garamond"/>
                <a:cs typeface="Garamond"/>
              </a:rPr>
              <a:t>Something that happened during a school vacation.</a:t>
            </a:r>
          </a:p>
          <a:p>
            <a:pPr marL="285750" lvl="0" indent="-285750">
              <a:buFont typeface="Arial"/>
              <a:buChar char="•"/>
            </a:pPr>
            <a:r>
              <a:rPr lang="en-US" dirty="0">
                <a:latin typeface="Garamond"/>
                <a:cs typeface="Garamond"/>
              </a:rPr>
              <a:t>Something that happened in a classroom or schoolyard.</a:t>
            </a:r>
          </a:p>
          <a:p>
            <a:pPr marL="285750" lvl="0" indent="-285750">
              <a:buFont typeface="Arial"/>
              <a:buChar char="•"/>
            </a:pPr>
            <a:r>
              <a:rPr lang="en-US" dirty="0">
                <a:latin typeface="Garamond"/>
                <a:cs typeface="Garamond"/>
              </a:rPr>
              <a:t>Something that happened near a body of water.</a:t>
            </a:r>
          </a:p>
          <a:p>
            <a:pPr marL="285750" lvl="0" indent="-285750">
              <a:buFont typeface="Arial"/>
              <a:buChar char="•"/>
            </a:pPr>
            <a:r>
              <a:rPr lang="en-US" dirty="0">
                <a:latin typeface="Garamond"/>
                <a:cs typeface="Garamond"/>
              </a:rPr>
              <a:t>Recall your first romantic infatuation.</a:t>
            </a:r>
          </a:p>
          <a:p>
            <a:pPr marL="285750" lvl="0" indent="-285750">
              <a:buFont typeface="Arial"/>
              <a:buChar char="•"/>
            </a:pPr>
            <a:r>
              <a:rPr lang="en-US" dirty="0">
                <a:latin typeface="Garamond"/>
                <a:cs typeface="Garamond"/>
              </a:rPr>
              <a:t>Recall something funny that made you laugh.</a:t>
            </a:r>
          </a:p>
        </p:txBody>
      </p:sp>
      <p:pic>
        <p:nvPicPr>
          <p:cNvPr id="9" name="Picture 8" descr="the-memories-change-as-i-g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261" y="0"/>
            <a:ext cx="4459740" cy="6858000"/>
          </a:xfrm>
          <a:prstGeom prst="rect">
            <a:avLst/>
          </a:prstGeom>
        </p:spPr>
      </p:pic>
    </p:spTree>
    <p:extLst>
      <p:ext uri="{BB962C8B-B14F-4D97-AF65-F5344CB8AC3E}">
        <p14:creationId xmlns:p14="http://schemas.microsoft.com/office/powerpoint/2010/main" val="2747920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456"/>
            <a:ext cx="8229600" cy="1143000"/>
          </a:xfrm>
        </p:spPr>
        <p:txBody>
          <a:bodyPr/>
          <a:lstStyle/>
          <a:p>
            <a:r>
              <a:rPr lang="en-US" dirty="0" smtClean="0">
                <a:latin typeface="Baskerville"/>
                <a:cs typeface="Baskerville"/>
              </a:rPr>
              <a:t>First Poetry Assignment: Narrative</a:t>
            </a:r>
            <a:endParaRPr lang="en-US" dirty="0">
              <a:latin typeface="Baskerville"/>
              <a:cs typeface="Baskerville"/>
            </a:endParaRPr>
          </a:p>
        </p:txBody>
      </p:sp>
      <p:sp>
        <p:nvSpPr>
          <p:cNvPr id="3" name="Content Placeholder 2"/>
          <p:cNvSpPr>
            <a:spLocks noGrp="1"/>
          </p:cNvSpPr>
          <p:nvPr>
            <p:ph idx="1"/>
          </p:nvPr>
        </p:nvSpPr>
        <p:spPr>
          <a:xfrm>
            <a:off x="457200" y="1234058"/>
            <a:ext cx="8229600" cy="4525963"/>
          </a:xfrm>
        </p:spPr>
        <p:txBody>
          <a:bodyPr>
            <a:normAutofit/>
          </a:bodyPr>
          <a:lstStyle/>
          <a:p>
            <a:pPr marL="0" indent="0" algn="ctr">
              <a:buNone/>
            </a:pPr>
            <a:r>
              <a:rPr lang="en-US" sz="2400" dirty="0">
                <a:latin typeface="Garamond"/>
                <a:cs typeface="Garamond"/>
              </a:rPr>
              <a:t>(</a:t>
            </a:r>
            <a:r>
              <a:rPr lang="en-US" sz="2400" dirty="0" smtClean="0">
                <a:latin typeface="Garamond"/>
                <a:cs typeface="Garamond"/>
              </a:rPr>
              <a:t>Handouts)</a:t>
            </a:r>
          </a:p>
          <a:p>
            <a:pPr marL="0" indent="0">
              <a:buNone/>
            </a:pPr>
            <a:r>
              <a:rPr lang="en-US" sz="2400" dirty="0">
                <a:latin typeface="Garamond"/>
                <a:cs typeface="Garamond"/>
              </a:rPr>
              <a:t>Since a narrative is a story the idea of this poem is to, well, tell a story. Did something memorable or just slightly quirky happen to you or someone you know, something that leaves a question in your mind or an image you can’t get rid of? See how that story comes out in poetry</a:t>
            </a:r>
            <a:r>
              <a:rPr lang="en-US" sz="2400" dirty="0"/>
              <a:t>. </a:t>
            </a:r>
          </a:p>
        </p:txBody>
      </p:sp>
      <p:pic>
        <p:nvPicPr>
          <p:cNvPr id="4" name="Picture 3" descr="22narrative.xlarg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875" y="3310203"/>
            <a:ext cx="5903414" cy="3296073"/>
          </a:xfrm>
          <a:prstGeom prst="rect">
            <a:avLst/>
          </a:prstGeom>
        </p:spPr>
      </p:pic>
    </p:spTree>
    <p:extLst>
      <p:ext uri="{BB962C8B-B14F-4D97-AF65-F5344CB8AC3E}">
        <p14:creationId xmlns:p14="http://schemas.microsoft.com/office/powerpoint/2010/main" val="587368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02"/>
            <a:ext cx="8229600" cy="1143000"/>
          </a:xfrm>
        </p:spPr>
        <p:txBody>
          <a:bodyPr/>
          <a:lstStyle/>
          <a:p>
            <a:r>
              <a:rPr lang="en-US" dirty="0" smtClean="0">
                <a:latin typeface="Garamond"/>
                <a:cs typeface="Garamond"/>
              </a:rPr>
              <a:t>Let’s look at some Poems</a:t>
            </a:r>
            <a:endParaRPr lang="en-US" dirty="0">
              <a:latin typeface="Garamond"/>
              <a:cs typeface="Garamond"/>
            </a:endParaRPr>
          </a:p>
        </p:txBody>
      </p:sp>
      <p:sp>
        <p:nvSpPr>
          <p:cNvPr id="3" name="Content Placeholder 2"/>
          <p:cNvSpPr>
            <a:spLocks noGrp="1"/>
          </p:cNvSpPr>
          <p:nvPr>
            <p:ph idx="1"/>
          </p:nvPr>
        </p:nvSpPr>
        <p:spPr>
          <a:xfrm>
            <a:off x="457200" y="1130398"/>
            <a:ext cx="8229600" cy="4525963"/>
          </a:xfrm>
        </p:spPr>
        <p:txBody>
          <a:bodyPr/>
          <a:lstStyle/>
          <a:p>
            <a:r>
              <a:rPr lang="en-US" dirty="0">
                <a:latin typeface="Garamond"/>
                <a:cs typeface="Garamond"/>
              </a:rPr>
              <a:t>“Bike Ride with Older </a:t>
            </a:r>
            <a:r>
              <a:rPr lang="en-US" dirty="0" smtClean="0">
                <a:latin typeface="Garamond"/>
                <a:cs typeface="Garamond"/>
              </a:rPr>
              <a:t>Boys” </a:t>
            </a:r>
          </a:p>
          <a:p>
            <a:r>
              <a:rPr lang="en-US" dirty="0">
                <a:latin typeface="Garamond"/>
                <a:cs typeface="Garamond"/>
              </a:rPr>
              <a:t>Those Winter </a:t>
            </a:r>
            <a:r>
              <a:rPr lang="en-US" dirty="0" smtClean="0">
                <a:latin typeface="Garamond"/>
                <a:cs typeface="Garamond"/>
              </a:rPr>
              <a:t>Sundays” </a:t>
            </a:r>
          </a:p>
          <a:p>
            <a:r>
              <a:rPr lang="en-US" dirty="0">
                <a:latin typeface="Garamond"/>
                <a:cs typeface="Garamond"/>
              </a:rPr>
              <a:t>“Borges at the </a:t>
            </a:r>
            <a:r>
              <a:rPr lang="en-US" dirty="0" err="1">
                <a:latin typeface="Garamond"/>
                <a:cs typeface="Garamond"/>
              </a:rPr>
              <a:t>Northside</a:t>
            </a:r>
            <a:r>
              <a:rPr lang="en-US" dirty="0">
                <a:latin typeface="Garamond"/>
                <a:cs typeface="Garamond"/>
              </a:rPr>
              <a:t> </a:t>
            </a:r>
            <a:r>
              <a:rPr lang="en-US" dirty="0" smtClean="0">
                <a:latin typeface="Garamond"/>
                <a:cs typeface="Garamond"/>
              </a:rPr>
              <a:t>Rotary” </a:t>
            </a:r>
            <a:endParaRPr lang="en-US" dirty="0">
              <a:latin typeface="Garamond"/>
              <a:cs typeface="Garamond"/>
            </a:endParaRPr>
          </a:p>
        </p:txBody>
      </p:sp>
      <p:pic>
        <p:nvPicPr>
          <p:cNvPr id="6" name="Picture 5"/>
          <p:cNvPicPr>
            <a:picLocks noChangeAspect="1"/>
          </p:cNvPicPr>
          <p:nvPr/>
        </p:nvPicPr>
        <p:blipFill>
          <a:blip r:embed="rId2"/>
          <a:stretch>
            <a:fillRect/>
          </a:stretch>
        </p:blipFill>
        <p:spPr>
          <a:xfrm>
            <a:off x="2235550" y="3066435"/>
            <a:ext cx="4836866" cy="3589861"/>
          </a:xfrm>
          <a:prstGeom prst="rect">
            <a:avLst/>
          </a:prstGeom>
        </p:spPr>
      </p:pic>
    </p:spTree>
    <p:extLst>
      <p:ext uri="{BB962C8B-B14F-4D97-AF65-F5344CB8AC3E}">
        <p14:creationId xmlns:p14="http://schemas.microsoft.com/office/powerpoint/2010/main" val="1965422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039"/>
            <a:ext cx="8229600" cy="1143000"/>
          </a:xfrm>
        </p:spPr>
        <p:txBody>
          <a:bodyPr/>
          <a:lstStyle/>
          <a:p>
            <a:r>
              <a:rPr lang="en-US" dirty="0" smtClean="0">
                <a:latin typeface="Garamond"/>
                <a:cs typeface="Garamond"/>
              </a:rPr>
              <a:t>Other Handouts</a:t>
            </a:r>
            <a:endParaRPr lang="en-US" dirty="0">
              <a:latin typeface="Garamond"/>
              <a:cs typeface="Garamond"/>
            </a:endParaRPr>
          </a:p>
        </p:txBody>
      </p:sp>
      <p:sp>
        <p:nvSpPr>
          <p:cNvPr id="3" name="Content Placeholder 2"/>
          <p:cNvSpPr>
            <a:spLocks noGrp="1"/>
          </p:cNvSpPr>
          <p:nvPr>
            <p:ph idx="1"/>
          </p:nvPr>
        </p:nvSpPr>
        <p:spPr>
          <a:xfrm>
            <a:off x="457200" y="809547"/>
            <a:ext cx="8229600" cy="4525963"/>
          </a:xfrm>
        </p:spPr>
        <p:txBody>
          <a:bodyPr/>
          <a:lstStyle/>
          <a:p>
            <a:r>
              <a:rPr lang="en-US" dirty="0" smtClean="0">
                <a:latin typeface="Garamond"/>
                <a:cs typeface="Garamond"/>
              </a:rPr>
              <a:t>Poetic Terms</a:t>
            </a:r>
          </a:p>
          <a:p>
            <a:r>
              <a:rPr lang="en-US" dirty="0" smtClean="0">
                <a:latin typeface="Garamond"/>
                <a:cs typeface="Garamond"/>
              </a:rPr>
              <a:t>Optional Reading: “What Makes Good Poetry?” The Shape of Poetry</a:t>
            </a:r>
            <a:endParaRPr lang="en-US" dirty="0">
              <a:latin typeface="Garamond"/>
              <a:cs typeface="Garamond"/>
            </a:endParaRPr>
          </a:p>
        </p:txBody>
      </p:sp>
      <p:pic>
        <p:nvPicPr>
          <p:cNvPr id="4" name="Picture 3" descr="poe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6619" y="2658975"/>
            <a:ext cx="5080000" cy="3810000"/>
          </a:xfrm>
          <a:prstGeom prst="rect">
            <a:avLst/>
          </a:prstGeom>
        </p:spPr>
      </p:pic>
    </p:spTree>
    <p:extLst>
      <p:ext uri="{BB962C8B-B14F-4D97-AF65-F5344CB8AC3E}">
        <p14:creationId xmlns:p14="http://schemas.microsoft.com/office/powerpoint/2010/main" val="5313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758" y="897681"/>
            <a:ext cx="2920709" cy="966695"/>
          </a:xfrm>
        </p:spPr>
        <p:txBody>
          <a:bodyPr>
            <a:normAutofit fontScale="70000" lnSpcReduction="20000"/>
          </a:bodyPr>
          <a:lstStyle/>
          <a:p>
            <a:pPr marL="0" indent="0">
              <a:buNone/>
            </a:pPr>
            <a:r>
              <a:rPr lang="en-US" dirty="0" smtClean="0">
                <a:latin typeface="Garamond"/>
                <a:cs typeface="Garamond"/>
              </a:rPr>
              <a:t>Ezra Pound purportedly stated it is “what poets write.”</a:t>
            </a:r>
          </a:p>
          <a:p>
            <a:endParaRPr lang="en-US" dirty="0"/>
          </a:p>
          <a:p>
            <a:pPr marL="0" indent="0">
              <a:buNone/>
            </a:pPr>
            <a:endParaRPr lang="en-US" dirty="0"/>
          </a:p>
        </p:txBody>
      </p:sp>
      <p:pic>
        <p:nvPicPr>
          <p:cNvPr id="4" name="Picture 3" descr="ezra-p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9445" y="160011"/>
            <a:ext cx="4096512" cy="2679192"/>
          </a:xfrm>
          <a:prstGeom prst="rect">
            <a:avLst/>
          </a:prstGeom>
        </p:spPr>
      </p:pic>
      <p:sp>
        <p:nvSpPr>
          <p:cNvPr id="5" name="TextBox 4"/>
          <p:cNvSpPr txBox="1"/>
          <p:nvPr/>
        </p:nvSpPr>
        <p:spPr>
          <a:xfrm>
            <a:off x="5107399" y="3174844"/>
            <a:ext cx="3604228" cy="2862322"/>
          </a:xfrm>
          <a:prstGeom prst="rect">
            <a:avLst/>
          </a:prstGeom>
          <a:noFill/>
        </p:spPr>
        <p:txBody>
          <a:bodyPr wrap="square" rtlCol="0">
            <a:spAutoFit/>
          </a:bodyPr>
          <a:lstStyle/>
          <a:p>
            <a:r>
              <a:rPr lang="en-US" sz="2000" dirty="0" smtClean="0">
                <a:latin typeface="Garamond"/>
                <a:cs typeface="Garamond"/>
              </a:rPr>
              <a:t>Emily Dickinson describes poetry by its effect: “If I read a book [and] it makes my whole body so cold no fire ever can warm me, I know THAT is poetry. If I feel physically as if the top of my head were taken off, I know THAT is poetry. These are the only ways I know it. Is there any other way?”</a:t>
            </a:r>
            <a:endParaRPr lang="en-US" sz="2000" dirty="0">
              <a:latin typeface="Garamond"/>
              <a:cs typeface="Garamond"/>
            </a:endParaRPr>
          </a:p>
        </p:txBody>
      </p:sp>
      <p:pic>
        <p:nvPicPr>
          <p:cNvPr id="6" name="Picture 5" descr="emily-dickinson-700x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16" y="3526102"/>
            <a:ext cx="4760231" cy="2040099"/>
          </a:xfrm>
          <a:prstGeom prst="rect">
            <a:avLst/>
          </a:prstGeom>
        </p:spPr>
      </p:pic>
    </p:spTree>
    <p:extLst>
      <p:ext uri="{BB962C8B-B14F-4D97-AF65-F5344CB8AC3E}">
        <p14:creationId xmlns:p14="http://schemas.microsoft.com/office/powerpoint/2010/main" val="108308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6752"/>
            <a:ext cx="8229600" cy="4525963"/>
          </a:xfrm>
        </p:spPr>
        <p:txBody>
          <a:bodyPr/>
          <a:lstStyle/>
          <a:p>
            <a:r>
              <a:rPr lang="en-US" dirty="0" smtClean="0">
                <a:latin typeface="Garamond"/>
                <a:cs typeface="Garamond"/>
              </a:rPr>
              <a:t>Poetry arises when some deep impulse needs expression, and a poem is the most effective way to express it. </a:t>
            </a:r>
          </a:p>
          <a:p>
            <a:r>
              <a:rPr lang="en-US" dirty="0" smtClean="0">
                <a:latin typeface="Garamond"/>
                <a:cs typeface="Garamond"/>
              </a:rPr>
              <a:t>The poem comes from a sense of urgency; it feels it must be “let out,” shared, given, offered up.</a:t>
            </a:r>
            <a:endParaRPr lang="en-US" dirty="0">
              <a:latin typeface="Garamond"/>
              <a:cs typeface="Garamond"/>
            </a:endParaRPr>
          </a:p>
        </p:txBody>
      </p:sp>
      <p:pic>
        <p:nvPicPr>
          <p:cNvPr id="4" name="Picture 3" descr="1336510277874_99506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514" y="3022490"/>
            <a:ext cx="5334000" cy="3733800"/>
          </a:xfrm>
          <a:prstGeom prst="rect">
            <a:avLst/>
          </a:prstGeom>
        </p:spPr>
      </p:pic>
    </p:spTree>
    <p:extLst>
      <p:ext uri="{BB962C8B-B14F-4D97-AF65-F5344CB8AC3E}">
        <p14:creationId xmlns:p14="http://schemas.microsoft.com/office/powerpoint/2010/main" val="4042917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aramond"/>
                <a:cs typeface="Garamond"/>
              </a:rPr>
              <a:t>What does poetry do? (Maybe this is a better question to ask ourselves)</a:t>
            </a:r>
            <a:endParaRPr lang="en-US" dirty="0">
              <a:latin typeface="Garamond"/>
              <a:cs typeface="Garamond"/>
            </a:endParaRPr>
          </a:p>
        </p:txBody>
      </p:sp>
      <p:sp>
        <p:nvSpPr>
          <p:cNvPr id="3" name="Content Placeholder 2"/>
          <p:cNvSpPr>
            <a:spLocks noGrp="1"/>
          </p:cNvSpPr>
          <p:nvPr>
            <p:ph idx="1"/>
          </p:nvPr>
        </p:nvSpPr>
        <p:spPr>
          <a:xfrm>
            <a:off x="686898" y="1702538"/>
            <a:ext cx="7865968" cy="2412262"/>
          </a:xfrm>
        </p:spPr>
        <p:txBody>
          <a:bodyPr>
            <a:normAutofit fontScale="92500" lnSpcReduction="20000"/>
          </a:bodyPr>
          <a:lstStyle/>
          <a:p>
            <a:r>
              <a:rPr lang="en-US" b="1" dirty="0" smtClean="0">
                <a:solidFill>
                  <a:srgbClr val="008000"/>
                </a:solidFill>
                <a:latin typeface="Garamond"/>
                <a:cs typeface="Garamond"/>
              </a:rPr>
              <a:t>Poetry makes connections. </a:t>
            </a:r>
            <a:r>
              <a:rPr lang="en-US" dirty="0" smtClean="0">
                <a:latin typeface="Garamond"/>
                <a:cs typeface="Garamond"/>
              </a:rPr>
              <a:t>We are all citizens in the culture of joy, pain, anger, love, fear, despair, and hope. Every one of us carries the same emotions as everyone else. Our situations, stories, and conflicts may differ; but the news from the heart comes to each of us. </a:t>
            </a:r>
            <a:endParaRPr lang="en-US" dirty="0">
              <a:latin typeface="Garamond"/>
              <a:cs typeface="Garamond"/>
            </a:endParaRPr>
          </a:p>
        </p:txBody>
      </p:sp>
      <p:pic>
        <p:nvPicPr>
          <p:cNvPr id="4" name="Picture 3" descr="we-are-all-different-we-are-all-the-same-deborah-fre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671" y="4114800"/>
            <a:ext cx="2740152" cy="2743200"/>
          </a:xfrm>
          <a:prstGeom prst="rect">
            <a:avLst/>
          </a:prstGeom>
        </p:spPr>
      </p:pic>
    </p:spTree>
    <p:extLst>
      <p:ext uri="{BB962C8B-B14F-4D97-AF65-F5344CB8AC3E}">
        <p14:creationId xmlns:p14="http://schemas.microsoft.com/office/powerpoint/2010/main" val="320689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3242"/>
            <a:ext cx="8229600" cy="4525963"/>
          </a:xfrm>
        </p:spPr>
        <p:txBody>
          <a:bodyPr/>
          <a:lstStyle/>
          <a:p>
            <a:r>
              <a:rPr lang="en-US" b="1" dirty="0" smtClean="0">
                <a:solidFill>
                  <a:srgbClr val="008000"/>
                </a:solidFill>
                <a:latin typeface="Garamond"/>
                <a:cs typeface="Garamond"/>
              </a:rPr>
              <a:t>Poetry gives voice. </a:t>
            </a:r>
            <a:r>
              <a:rPr lang="en-US" dirty="0" smtClean="0">
                <a:latin typeface="Garamond"/>
                <a:cs typeface="Garamond"/>
              </a:rPr>
              <a:t>In our day-to-day lives, voices come at us—from the Internet, news media, sales pitches, cell phones, movies—creating information overload. It often seems our own voices are not heard. Poetry offers a chance to speak, and to speak from the deepest part of our selves.</a:t>
            </a:r>
          </a:p>
        </p:txBody>
      </p:sp>
      <p:pic>
        <p:nvPicPr>
          <p:cNvPr id="4" name="Picture 3" descr="293076_447726911936646_96145606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1838" y="3499083"/>
            <a:ext cx="4354554" cy="3048188"/>
          </a:xfrm>
          <a:prstGeom prst="rect">
            <a:avLst/>
          </a:prstGeom>
        </p:spPr>
      </p:pic>
    </p:spTree>
    <p:extLst>
      <p:ext uri="{BB962C8B-B14F-4D97-AF65-F5344CB8AC3E}">
        <p14:creationId xmlns:p14="http://schemas.microsoft.com/office/powerpoint/2010/main" val="2796595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782" y="0"/>
            <a:ext cx="8229600" cy="4525963"/>
          </a:xfrm>
        </p:spPr>
        <p:txBody>
          <a:bodyPr/>
          <a:lstStyle/>
          <a:p>
            <a:r>
              <a:rPr lang="en-US" b="1" dirty="0" smtClean="0">
                <a:solidFill>
                  <a:srgbClr val="008000"/>
                </a:solidFill>
                <a:latin typeface="Garamond"/>
                <a:cs typeface="Garamond"/>
              </a:rPr>
              <a:t>Poetry tells stories. </a:t>
            </a:r>
            <a:r>
              <a:rPr lang="en-US" dirty="0" smtClean="0">
                <a:latin typeface="Garamond"/>
                <a:cs typeface="Garamond"/>
              </a:rPr>
              <a:t>We read poems as we do other stories, to discover what happened and why. We read them to feel part of a larger world, where we encounter experiences we might otherwise never have and where we may discover that our experiences are shared by others. </a:t>
            </a:r>
            <a:endParaRPr lang="en-US" dirty="0">
              <a:latin typeface="Garamond"/>
              <a:cs typeface="Garamond"/>
            </a:endParaRPr>
          </a:p>
        </p:txBody>
      </p:sp>
      <p:pic>
        <p:nvPicPr>
          <p:cNvPr id="4" name="Picture 3" descr="2009-03-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177" y="3066763"/>
            <a:ext cx="5480530" cy="3791237"/>
          </a:xfrm>
          <a:prstGeom prst="rect">
            <a:avLst/>
          </a:prstGeom>
        </p:spPr>
      </p:pic>
    </p:spTree>
    <p:extLst>
      <p:ext uri="{BB962C8B-B14F-4D97-AF65-F5344CB8AC3E}">
        <p14:creationId xmlns:p14="http://schemas.microsoft.com/office/powerpoint/2010/main" val="96559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4525963"/>
          </a:xfrm>
        </p:spPr>
        <p:txBody>
          <a:bodyPr>
            <a:normAutofit/>
          </a:bodyPr>
          <a:lstStyle/>
          <a:p>
            <a:r>
              <a:rPr lang="en-US" b="1" dirty="0" smtClean="0">
                <a:solidFill>
                  <a:srgbClr val="008000"/>
                </a:solidFill>
                <a:latin typeface="Garamond"/>
                <a:cs typeface="Garamond"/>
              </a:rPr>
              <a:t>Poetry describes. </a:t>
            </a:r>
            <a:r>
              <a:rPr lang="en-US" dirty="0" smtClean="0">
                <a:latin typeface="Garamond"/>
                <a:cs typeface="Garamond"/>
              </a:rPr>
              <a:t>Poems may describe a person, a relationship, a city street, a scene in nature, or almost anything else—using vivid, precise language that enables readers to conjure up clear images. Descriptive poetry enables us to see the world more precisely, more vividly. More often than not, a poem, like most great art, will give us new perceptions, fresh ways of seeing what is around us. </a:t>
            </a:r>
          </a:p>
        </p:txBody>
      </p:sp>
      <p:pic>
        <p:nvPicPr>
          <p:cNvPr id="4" name="Picture 3" descr="hd-wallpapers-world-map-awesome-typographic-design-wallpaper-vvallpaper-ner-1600x1000-wallpap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026" y="4071355"/>
            <a:ext cx="4350747" cy="2719217"/>
          </a:xfrm>
          <a:prstGeom prst="rect">
            <a:avLst/>
          </a:prstGeom>
        </p:spPr>
      </p:pic>
    </p:spTree>
    <p:extLst>
      <p:ext uri="{BB962C8B-B14F-4D97-AF65-F5344CB8AC3E}">
        <p14:creationId xmlns:p14="http://schemas.microsoft.com/office/powerpoint/2010/main" val="533930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1741</TotalTime>
  <Words>1841</Words>
  <Application>Microsoft Macintosh PowerPoint</Application>
  <PresentationFormat>On-screen Show (4:3)</PresentationFormat>
  <Paragraphs>75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The question to start with…</vt:lpstr>
      <vt:lpstr>A poem can be baffling to explain…</vt:lpstr>
      <vt:lpstr>Those who we’d think ought to know…</vt:lpstr>
      <vt:lpstr>PowerPoint Presentation</vt:lpstr>
      <vt:lpstr>PowerPoint Presentation</vt:lpstr>
      <vt:lpstr>What does poetry do? (Maybe this is a better question to ask ourselves)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how the heck do you even start?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Leaping in the dark</vt:lpstr>
      <vt:lpstr>Build up your confidence</vt:lpstr>
      <vt:lpstr>PowerPoint Presentation</vt:lpstr>
      <vt:lpstr>PowerPoint Presentation</vt:lpstr>
      <vt:lpstr>PowerPoint Presentation</vt:lpstr>
      <vt:lpstr>PowerPoint Presentation</vt:lpstr>
      <vt:lpstr>PowerPoint Presentation</vt:lpstr>
      <vt:lpstr>First Poetry Assignment: Narrative</vt:lpstr>
      <vt:lpstr>Let’s look at some Poems</vt:lpstr>
      <vt:lpstr>Other Handouts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Rhetoric and Appeals</dc:title>
  <dc:creator>Brittany Cagle</dc:creator>
  <cp:lastModifiedBy>Brittany Cagle</cp:lastModifiedBy>
  <cp:revision>40</cp:revision>
  <dcterms:created xsi:type="dcterms:W3CDTF">2013-01-05T00:16:52Z</dcterms:created>
  <dcterms:modified xsi:type="dcterms:W3CDTF">2015-02-02T19:46:16Z</dcterms:modified>
</cp:coreProperties>
</file>